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grandir" charset="1" panose="00000500000000000000"/>
      <p:regular r:id="rId15"/>
    </p:embeddedFont>
    <p:embeddedFont>
      <p:font typeface="Ubuntu Bold" charset="1" panose="020B0804030602030204"/>
      <p:regular r:id="rId16"/>
    </p:embeddedFont>
    <p:embeddedFont>
      <p:font typeface="Montserrat Bold" charset="1" panose="00000800000000000000"/>
      <p:regular r:id="rId17"/>
    </p:embeddedFont>
    <p:embeddedFont>
      <p:font typeface="Advent Pro" charset="1" panose="02000506040000020004"/>
      <p:regular r:id="rId18"/>
    </p:embeddedFont>
    <p:embeddedFont>
      <p:font typeface="Didact Gothic" charset="1" panose="00000500000000000000"/>
      <p:regular r:id="rId19"/>
    </p:embeddedFont>
    <p:embeddedFont>
      <p:font typeface="Open Sans 1" charset="1" panose="00000000000000000000"/>
      <p:regular r:id="rId20"/>
    </p:embeddedFont>
    <p:embeddedFont>
      <p:font typeface="Ubuntu" charset="1" panose="020B0504030602030204"/>
      <p:regular r:id="rId21"/>
    </p:embeddedFont>
    <p:embeddedFont>
      <p:font typeface="Open Sans 1 Bold" charset="1" panose="00000000000000000000"/>
      <p:regular r:id="rId22"/>
    </p:embeddedFont>
    <p:embeddedFont>
      <p:font typeface="Open Sans 2" charset="1" panose="020B0606030504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2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306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7708610" y="-412494"/>
            <a:ext cx="18562305" cy="8555165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4782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76200"/>
              <a:ext cx="152400" cy="263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9144000" y="2051466"/>
            <a:ext cx="12503082" cy="10287000"/>
            <a:chOff x="0" y="0"/>
            <a:chExt cx="6184570" cy="50883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solidFill>
              <a:srgbClr val="FCFBF9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blipFill>
              <a:blip r:embed="rId2"/>
              <a:stretch>
                <a:fillRect l="-11745" t="0" r="-11745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9006848" y="6804594"/>
            <a:ext cx="7555842" cy="3482406"/>
            <a:chOff x="0" y="0"/>
            <a:chExt cx="406400" cy="1873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5072A">
                <a:alpha val="8000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-76200"/>
              <a:ext cx="152400" cy="263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30871" y="632077"/>
            <a:ext cx="2918590" cy="1253590"/>
          </a:xfrm>
          <a:custGeom>
            <a:avLst/>
            <a:gdLst/>
            <a:ahLst/>
            <a:cxnLst/>
            <a:rect r="r" b="b" t="t" l="l"/>
            <a:pathLst>
              <a:path h="1253590" w="2918590">
                <a:moveTo>
                  <a:pt x="0" y="0"/>
                </a:moveTo>
                <a:lnTo>
                  <a:pt x="2918590" y="0"/>
                </a:lnTo>
                <a:lnTo>
                  <a:pt x="2918590" y="1253590"/>
                </a:lnTo>
                <a:lnTo>
                  <a:pt x="0" y="1253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5610130" y="7705715"/>
            <a:ext cx="2231819" cy="2231819"/>
          </a:xfrm>
          <a:custGeom>
            <a:avLst/>
            <a:gdLst/>
            <a:ahLst/>
            <a:cxnLst/>
            <a:rect r="r" b="b" t="t" l="l"/>
            <a:pathLst>
              <a:path h="2231819" w="2231819">
                <a:moveTo>
                  <a:pt x="0" y="0"/>
                </a:moveTo>
                <a:lnTo>
                  <a:pt x="2231819" y="0"/>
                </a:lnTo>
                <a:lnTo>
                  <a:pt x="2231819" y="2231819"/>
                </a:lnTo>
                <a:lnTo>
                  <a:pt x="0" y="22318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729750" y="848618"/>
            <a:ext cx="5577175" cy="581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999">
                <a:solidFill>
                  <a:srgbClr val="FCFBF9"/>
                </a:solidFill>
                <a:latin typeface="Agrandir"/>
                <a:ea typeface="Agrandir"/>
                <a:cs typeface="Agrandir"/>
                <a:sym typeface="Agrandir"/>
              </a:rPr>
              <a:t>25/05/2025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830871" y="2754030"/>
            <a:ext cx="9428195" cy="5534978"/>
            <a:chOff x="0" y="0"/>
            <a:chExt cx="12570926" cy="7379971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5549689"/>
              <a:ext cx="12570926" cy="18302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19"/>
                </a:lnSpc>
              </a:pPr>
              <a:r>
                <a:rPr lang="en-US" sz="3799">
                  <a:solidFill>
                    <a:srgbClr val="FCFBF9"/>
                  </a:solidFill>
                  <a:latin typeface="Agrandir"/>
                  <a:ea typeface="Agrandir"/>
                  <a:cs typeface="Agrandir"/>
                  <a:sym typeface="Agrandir"/>
                </a:rPr>
                <a:t>Soft Minds</a:t>
              </a:r>
            </a:p>
            <a:p>
              <a:pPr algn="l">
                <a:lnSpc>
                  <a:spcPts val="5319"/>
                </a:lnSpc>
              </a:pPr>
              <a:r>
                <a:rPr lang="en-US" sz="3799">
                  <a:solidFill>
                    <a:srgbClr val="FCFBF9"/>
                  </a:solidFill>
                  <a:latin typeface="Agrandir"/>
                  <a:ea typeface="Agrandir"/>
                  <a:cs typeface="Agrandir"/>
                  <a:sym typeface="Agrandir"/>
                </a:rPr>
                <a:t>ΚΟΙΝΣΕΠ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38100"/>
              <a:ext cx="12570926" cy="5448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710"/>
                </a:lnSpc>
              </a:pPr>
              <a:r>
                <a:rPr lang="en-US" b="true" sz="8925">
                  <a:solidFill>
                    <a:srgbClr val="FCFBF9"/>
                  </a:solidFill>
                  <a:latin typeface="Ubuntu Bold"/>
                  <a:ea typeface="Ubuntu Bold"/>
                  <a:cs typeface="Ubuntu Bold"/>
                  <a:sym typeface="Ubuntu Bold"/>
                </a:rPr>
                <a:t>Introduction</a:t>
              </a:r>
            </a:p>
            <a:p>
              <a:pPr algn="l">
                <a:lnSpc>
                  <a:spcPts val="10710"/>
                </a:lnSpc>
              </a:pPr>
              <a:r>
                <a:rPr lang="en-US" b="true" sz="8925">
                  <a:solidFill>
                    <a:srgbClr val="FCFBF9"/>
                  </a:solidFill>
                  <a:latin typeface="Ubuntu Bold"/>
                  <a:ea typeface="Ubuntu Bold"/>
                  <a:cs typeface="Ubuntu Bold"/>
                  <a:sym typeface="Ubuntu Bold"/>
                </a:rPr>
                <a:t>WordPress</a:t>
              </a:r>
            </a:p>
            <a:p>
              <a:pPr algn="l">
                <a:lnSpc>
                  <a:spcPts val="10710"/>
                </a:lnSpc>
              </a:pPr>
              <a:r>
                <a:rPr lang="en-US" b="true" sz="8925">
                  <a:solidFill>
                    <a:srgbClr val="FCFBF9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1 O 1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028410" y="0"/>
            <a:ext cx="12259590" cy="2566292"/>
          </a:xfrm>
          <a:custGeom>
            <a:avLst/>
            <a:gdLst/>
            <a:ahLst/>
            <a:cxnLst/>
            <a:rect r="r" b="b" t="t" l="l"/>
            <a:pathLst>
              <a:path h="2566292" w="12259590">
                <a:moveTo>
                  <a:pt x="0" y="0"/>
                </a:moveTo>
                <a:lnTo>
                  <a:pt x="12259590" y="0"/>
                </a:lnTo>
                <a:lnTo>
                  <a:pt x="12259590" y="2566292"/>
                </a:lnTo>
                <a:lnTo>
                  <a:pt x="0" y="2566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8576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-3777921" y="2376440"/>
            <a:ext cx="7555842" cy="3482406"/>
            <a:chOff x="0" y="0"/>
            <a:chExt cx="406400" cy="18730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A864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10800000">
            <a:off x="-4109936" y="0"/>
            <a:ext cx="13253936" cy="3370693"/>
            <a:chOff x="0" y="0"/>
            <a:chExt cx="736505" cy="18730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C2B5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-28575"/>
              <a:ext cx="482505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958279" y="4624383"/>
          <a:ext cx="7479588" cy="5010150"/>
        </p:xfrm>
        <a:graphic>
          <a:graphicData uri="http://schemas.openxmlformats.org/drawingml/2006/table">
            <a:tbl>
              <a:tblPr/>
              <a:tblGrid>
                <a:gridCol w="1947366"/>
                <a:gridCol w="5532222"/>
              </a:tblGrid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3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About the Company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44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4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Our Mission and Vision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44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5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Our Services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16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6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The Creative Process of Building a Website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48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7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Hands ON 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9779712" y="4654184"/>
          <a:ext cx="7479588" cy="1829691"/>
        </p:xfrm>
        <a:graphic>
          <a:graphicData uri="http://schemas.openxmlformats.org/drawingml/2006/table">
            <a:tbl>
              <a:tblPr/>
              <a:tblGrid>
                <a:gridCol w="1947366"/>
                <a:gridCol w="5532222"/>
              </a:tblGrid>
              <a:tr h="9129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8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Connect with us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678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9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B2B2B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Thank you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1028700" y="995362"/>
            <a:ext cx="4669373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sz="8499" spc="263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rPr>
              <a:t>AGENDA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348711" y="1733502"/>
            <a:ext cx="6910589" cy="1712647"/>
            <a:chOff x="0" y="0"/>
            <a:chExt cx="5213448" cy="12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213448" cy="1292046"/>
            </a:xfrm>
            <a:custGeom>
              <a:avLst/>
              <a:gdLst/>
              <a:ahLst/>
              <a:cxnLst/>
              <a:rect r="r" b="b" t="t" l="l"/>
              <a:pathLst>
                <a:path h="1292046" w="5213448">
                  <a:moveTo>
                    <a:pt x="33609" y="0"/>
                  </a:moveTo>
                  <a:lnTo>
                    <a:pt x="5179839" y="0"/>
                  </a:lnTo>
                  <a:cubicBezTo>
                    <a:pt x="5198401" y="0"/>
                    <a:pt x="5213448" y="15047"/>
                    <a:pt x="5213448" y="33609"/>
                  </a:cubicBezTo>
                  <a:lnTo>
                    <a:pt x="5213448" y="1258437"/>
                  </a:lnTo>
                  <a:cubicBezTo>
                    <a:pt x="5213448" y="1276998"/>
                    <a:pt x="5198401" y="1292046"/>
                    <a:pt x="5179839" y="1292046"/>
                  </a:cubicBezTo>
                  <a:lnTo>
                    <a:pt x="33609" y="1292046"/>
                  </a:lnTo>
                  <a:cubicBezTo>
                    <a:pt x="15047" y="1292046"/>
                    <a:pt x="0" y="1276998"/>
                    <a:pt x="0" y="1258437"/>
                  </a:cubicBezTo>
                  <a:lnTo>
                    <a:pt x="0" y="33609"/>
                  </a:lnTo>
                  <a:cubicBezTo>
                    <a:pt x="0" y="15047"/>
                    <a:pt x="15047" y="0"/>
                    <a:pt x="33609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>
              <a:solidFill>
                <a:srgbClr val="2A2E3A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5213448" cy="1320621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2B2B2B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Μέσα στην παρουσίαση υπάρχουν σύνδεσμοι που θα σας βοηθήσουν στην υλοποίηση του workshop</a:t>
              </a:r>
            </a:p>
            <a:p>
              <a:pPr algn="ctr">
                <a:lnSpc>
                  <a:spcPts val="2520"/>
                </a:lnSpc>
              </a:pPr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2B2B2B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Μη διστάσετε να κάνετε ερωτήσεις!!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B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188300" cy="10287000"/>
          </a:xfrm>
          <a:custGeom>
            <a:avLst/>
            <a:gdLst/>
            <a:ahLst/>
            <a:cxnLst/>
            <a:rect r="r" b="b" t="t" l="l"/>
            <a:pathLst>
              <a:path h="10287000" w="6188300">
                <a:moveTo>
                  <a:pt x="0" y="0"/>
                </a:moveTo>
                <a:lnTo>
                  <a:pt x="6188300" y="0"/>
                </a:lnTo>
                <a:lnTo>
                  <a:pt x="61883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082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41639" y="419100"/>
            <a:ext cx="7285740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b="true" sz="8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ABOUT US</a:t>
            </a:r>
          </a:p>
        </p:txBody>
      </p:sp>
      <p:grpSp>
        <p:nvGrpSpPr>
          <p:cNvPr name="Group 4" id="4"/>
          <p:cNvGrpSpPr/>
          <p:nvPr/>
        </p:nvGrpSpPr>
        <p:grpSpPr>
          <a:xfrm rot="-5400000">
            <a:off x="6955926" y="2404773"/>
            <a:ext cx="551923" cy="473185"/>
            <a:chOff x="0" y="0"/>
            <a:chExt cx="812800" cy="6968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696845"/>
            </a:xfrm>
            <a:custGeom>
              <a:avLst/>
              <a:gdLst/>
              <a:ahLst/>
              <a:cxnLst/>
              <a:rect r="r" b="b" t="t" l="l"/>
              <a:pathLst>
                <a:path h="696845" w="812800">
                  <a:moveTo>
                    <a:pt x="406400" y="696845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696845"/>
                  </a:lnTo>
                  <a:close/>
                </a:path>
              </a:pathLst>
            </a:custGeom>
            <a:solidFill>
              <a:srgbClr val="E7FFF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40250"/>
              <a:ext cx="558800" cy="3330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8041639" y="4103399"/>
            <a:ext cx="10012526" cy="111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Η ομάδα μας στοχεύει στη πραγματοποίηση πρωτότυπων ιδεών.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41639" y="2289204"/>
            <a:ext cx="10012526" cy="111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Όλα τα μελή της ΚΟΙΝΣΕΠ είναι νέοι προγραμματιστές με δίψα για δημιουργία και εξέλιξη.</a:t>
            </a:r>
          </a:p>
        </p:txBody>
      </p:sp>
      <p:grpSp>
        <p:nvGrpSpPr>
          <p:cNvPr name="Group 9" id="9"/>
          <p:cNvGrpSpPr/>
          <p:nvPr/>
        </p:nvGrpSpPr>
        <p:grpSpPr>
          <a:xfrm rot="-5400000">
            <a:off x="6955926" y="4218968"/>
            <a:ext cx="551923" cy="473185"/>
            <a:chOff x="0" y="0"/>
            <a:chExt cx="812800" cy="69684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696845"/>
            </a:xfrm>
            <a:custGeom>
              <a:avLst/>
              <a:gdLst/>
              <a:ahLst/>
              <a:cxnLst/>
              <a:rect r="r" b="b" t="t" l="l"/>
              <a:pathLst>
                <a:path h="696845" w="812800">
                  <a:moveTo>
                    <a:pt x="406400" y="696845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696845"/>
                  </a:lnTo>
                  <a:close/>
                </a:path>
              </a:pathLst>
            </a:custGeom>
            <a:solidFill>
              <a:srgbClr val="E7FFF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27000" y="40250"/>
              <a:ext cx="558800" cy="3330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839823" y="8706485"/>
            <a:ext cx="5765006" cy="1580515"/>
            <a:chOff x="0" y="0"/>
            <a:chExt cx="7686674" cy="2107354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7686674" cy="2107354"/>
              <a:chOff x="0" y="0"/>
              <a:chExt cx="1049690" cy="28778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049690" cy="287780"/>
              </a:xfrm>
              <a:custGeom>
                <a:avLst/>
                <a:gdLst/>
                <a:ahLst/>
                <a:cxnLst/>
                <a:rect r="r" b="b" t="t" l="l"/>
                <a:pathLst>
                  <a:path h="287780" w="1049690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287780"/>
                    </a:lnTo>
                    <a:lnTo>
                      <a:pt x="0" y="287780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E47931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27000" y="-76200"/>
                <a:ext cx="795690" cy="36398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7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1942883" y="408940"/>
              <a:ext cx="2698286" cy="11942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79"/>
                </a:lnSpc>
              </a:pPr>
              <a:r>
                <a:rPr lang="en-US" sz="2599">
                  <a:solidFill>
                    <a:srgbClr val="FFFFFF"/>
                  </a:solidFill>
                  <a:latin typeface="Agrandir"/>
                  <a:ea typeface="Agrandir"/>
                  <a:cs typeface="Agrandir"/>
                  <a:sym typeface="Agrandir"/>
                </a:rPr>
                <a:t>Soft Minds</a:t>
              </a:r>
            </a:p>
            <a:p>
              <a:pPr algn="r" marL="0" indent="0" lvl="0">
                <a:lnSpc>
                  <a:spcPts val="337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FFFFF"/>
                  </a:solidFill>
                  <a:latin typeface="Agrandir"/>
                  <a:ea typeface="Agrandir"/>
                  <a:cs typeface="Agrandir"/>
                  <a:sym typeface="Agrandir"/>
                </a:rPr>
                <a:t>Since 2023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8041639" y="5917594"/>
            <a:ext cx="10012526" cy="1680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Μέλημα μας, η δημιουργία μιας κοινότητας  οπού νέοι θα ζητούν ελεύθερα βοήθεια και καθοδήγηση στον απαιτητικό χώρο της πληροφορικής.</a:t>
            </a:r>
          </a:p>
        </p:txBody>
      </p:sp>
      <p:grpSp>
        <p:nvGrpSpPr>
          <p:cNvPr name="Group 18" id="18"/>
          <p:cNvGrpSpPr/>
          <p:nvPr/>
        </p:nvGrpSpPr>
        <p:grpSpPr>
          <a:xfrm rot="-5400000">
            <a:off x="6955926" y="6060523"/>
            <a:ext cx="551923" cy="473185"/>
            <a:chOff x="0" y="0"/>
            <a:chExt cx="812800" cy="69684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696845"/>
            </a:xfrm>
            <a:custGeom>
              <a:avLst/>
              <a:gdLst/>
              <a:ahLst/>
              <a:cxnLst/>
              <a:rect r="r" b="b" t="t" l="l"/>
              <a:pathLst>
                <a:path h="696845" w="812800">
                  <a:moveTo>
                    <a:pt x="406400" y="696845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696845"/>
                  </a:lnTo>
                  <a:close/>
                </a:path>
              </a:pathLst>
            </a:custGeom>
            <a:solidFill>
              <a:srgbClr val="E7FFFB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127000" y="40250"/>
              <a:ext cx="558800" cy="3330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87623" y="9258300"/>
            <a:ext cx="5765006" cy="1028700"/>
            <a:chOff x="0" y="0"/>
            <a:chExt cx="7686674" cy="13716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7686674" cy="1371600"/>
              <a:chOff x="0" y="0"/>
              <a:chExt cx="1049690" cy="18730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49690" cy="187305"/>
              </a:xfrm>
              <a:custGeom>
                <a:avLst/>
                <a:gdLst/>
                <a:ahLst/>
                <a:cxnLst/>
                <a:rect r="r" b="b" t="t" l="l"/>
                <a:pathLst>
                  <a:path h="187305" w="1049690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7305"/>
                    </a:lnTo>
                    <a:lnTo>
                      <a:pt x="0" y="187305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163165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127000" y="-28575"/>
                <a:ext cx="795690" cy="21588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3033168" y="494665"/>
              <a:ext cx="2698286" cy="37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34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let’s work together</a:t>
              </a: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539587" y="15541"/>
            <a:ext cx="15080946" cy="10271459"/>
            <a:chOff x="0" y="0"/>
            <a:chExt cx="5475623" cy="37293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DA864D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blipFill>
              <a:blip r:embed="rId2"/>
              <a:stretch>
                <a:fillRect l="-7313" t="-1370" r="0" b="-367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28700" y="3689852"/>
            <a:ext cx="4578325" cy="1073376"/>
            <a:chOff x="0" y="0"/>
            <a:chExt cx="1205814" cy="2827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05814" cy="282700"/>
            </a:xfrm>
            <a:custGeom>
              <a:avLst/>
              <a:gdLst/>
              <a:ahLst/>
              <a:cxnLst/>
              <a:rect r="r" b="b" t="t" l="l"/>
              <a:pathLst>
                <a:path h="282700" w="1205814">
                  <a:moveTo>
                    <a:pt x="0" y="0"/>
                  </a:moveTo>
                  <a:lnTo>
                    <a:pt x="1205814" y="0"/>
                  </a:lnTo>
                  <a:lnTo>
                    <a:pt x="1205814" y="282700"/>
                  </a:lnTo>
                  <a:lnTo>
                    <a:pt x="0" y="282700"/>
                  </a:lnTo>
                  <a:close/>
                </a:path>
              </a:pathLst>
            </a:custGeom>
            <a:solidFill>
              <a:srgbClr val="163165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1205814" cy="349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Advent Pro"/>
                  <a:ea typeface="Advent Pro"/>
                  <a:cs typeface="Advent Pro"/>
                  <a:sym typeface="Advent Pro"/>
                </a:rPr>
                <a:t>Mission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799226" y="3689852"/>
            <a:ext cx="4578325" cy="1073376"/>
            <a:chOff x="0" y="0"/>
            <a:chExt cx="1205814" cy="2827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05814" cy="282700"/>
            </a:xfrm>
            <a:custGeom>
              <a:avLst/>
              <a:gdLst/>
              <a:ahLst/>
              <a:cxnLst/>
              <a:rect r="r" b="b" t="t" l="l"/>
              <a:pathLst>
                <a:path h="282700" w="1205814">
                  <a:moveTo>
                    <a:pt x="0" y="0"/>
                  </a:moveTo>
                  <a:lnTo>
                    <a:pt x="1205814" y="0"/>
                  </a:lnTo>
                  <a:lnTo>
                    <a:pt x="1205814" y="282700"/>
                  </a:lnTo>
                  <a:lnTo>
                    <a:pt x="0" y="282700"/>
                  </a:lnTo>
                  <a:close/>
                </a:path>
              </a:pathLst>
            </a:custGeom>
            <a:solidFill>
              <a:srgbClr val="163165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66675"/>
              <a:ext cx="1205814" cy="349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Advent Pro"/>
                  <a:ea typeface="Advent Pro"/>
                  <a:cs typeface="Advent Pro"/>
                  <a:sym typeface="Advent Pro"/>
                </a:rPr>
                <a:t>Vision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-10800000">
            <a:off x="14447117" y="-331087"/>
            <a:ext cx="7681766" cy="3540443"/>
            <a:chOff x="0" y="0"/>
            <a:chExt cx="406400" cy="18730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DA864D">
                <a:alpha val="8000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28700" y="1439135"/>
            <a:ext cx="12627597" cy="2036604"/>
            <a:chOff x="0" y="0"/>
            <a:chExt cx="16836795" cy="2715472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9525"/>
              <a:ext cx="16836795" cy="1628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89"/>
                </a:lnSpc>
              </a:pPr>
              <a:r>
                <a:rPr lang="en-US" sz="8074" spc="250">
                  <a:solidFill>
                    <a:srgbClr val="2B2B2B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OUR MISSION AND VISION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1954318"/>
              <a:ext cx="13798468" cy="7611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4934677"/>
            <a:ext cx="4578325" cy="3749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2B2B2B"/>
                </a:solidFill>
                <a:latin typeface="Open Sans 1"/>
                <a:ea typeface="Open Sans 1"/>
                <a:cs typeface="Open Sans 1"/>
                <a:sym typeface="Open Sans 1"/>
              </a:rPr>
              <a:t>Η αποστολή της ΚΟΙΝΣΕΠ SoftMinds είναι η δημιουργία καινοτόμων λύσεων που συμβάλλουν στην κοινωνική πρόοδο και την ενίσχυση της κοινωνικής συνοχής.</a:t>
            </a:r>
          </a:p>
          <a:p>
            <a:pPr algn="l">
              <a:lnSpc>
                <a:spcPts val="3359"/>
              </a:lnSpc>
            </a:pPr>
            <a:r>
              <a:rPr lang="en-US" b="true" sz="2400">
                <a:solidFill>
                  <a:srgbClr val="2B2B2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Άμεσο στόχο </a:t>
            </a:r>
            <a:r>
              <a:rPr lang="en-US" sz="2400">
                <a:solidFill>
                  <a:srgbClr val="2B2B2B"/>
                </a:solidFill>
                <a:latin typeface="Open Sans 1"/>
                <a:ea typeface="Open Sans 1"/>
                <a:cs typeface="Open Sans 1"/>
                <a:sym typeface="Open Sans 1"/>
              </a:rPr>
              <a:t>αποτελεί η δημιουργία θέσεων εργασίας για νέους προγραμματιστές.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799226" y="4934677"/>
            <a:ext cx="4578325" cy="2491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2B2B2B"/>
                </a:solidFill>
                <a:latin typeface="Open Sans 1"/>
                <a:ea typeface="Open Sans 1"/>
                <a:cs typeface="Open Sans 1"/>
                <a:sym typeface="Open Sans 1"/>
              </a:rPr>
              <a:t>Το όραμά μας είναι ένας κόσμος όπου η τεχνολογία λειτουργεί ως μέσο για την προώθηση της ισότητας, της </a:t>
            </a:r>
            <a:r>
              <a:rPr lang="en-US" b="true" sz="2400">
                <a:solidFill>
                  <a:srgbClr val="2B2B2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εκπαίδευσης </a:t>
            </a:r>
            <a:r>
              <a:rPr lang="en-US" sz="2400">
                <a:solidFill>
                  <a:srgbClr val="2B2B2B"/>
                </a:solidFill>
                <a:latin typeface="Open Sans 1"/>
                <a:ea typeface="Open Sans 1"/>
                <a:cs typeface="Open Sans 1"/>
                <a:sym typeface="Open Sans 1"/>
              </a:rPr>
              <a:t>και της κοινωνικής ένταξης.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5853991" y="3723647"/>
          <a:ext cx="11405309" cy="5950935"/>
        </p:xfrm>
        <a:graphic>
          <a:graphicData uri="http://schemas.openxmlformats.org/drawingml/2006/table">
            <a:tbl>
              <a:tblPr/>
              <a:tblGrid>
                <a:gridCol w="11405309"/>
              </a:tblGrid>
              <a:tr h="112827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2B2B2B"/>
                          </a:solidFill>
                          <a:latin typeface="Open Sans 2"/>
                          <a:ea typeface="Open Sans 2"/>
                          <a:cs typeface="Open Sans 2"/>
                          <a:sym typeface="Open Sans 2"/>
                        </a:rPr>
                        <a:t>ΑΝΑΠΤΥΞΗ ΙΣΤΟΣΕΛΙΔΩΝ</a:t>
                      </a:r>
                      <a:endParaRPr lang="en-US" sz="1100"/>
                    </a:p>
                  </a:txBody>
                  <a:tcPr marL="211594" marR="211594" marT="211594" marB="211594" anchor="b">
                    <a:lnL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71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2B2B2B"/>
                          </a:solidFill>
                          <a:latin typeface="Open Sans 2"/>
                          <a:ea typeface="Open Sans 2"/>
                          <a:cs typeface="Open Sans 2"/>
                          <a:sym typeface="Open Sans 2"/>
                        </a:rPr>
                        <a:t>GRAPHIC DESIGN</a:t>
                      </a:r>
                      <a:endParaRPr lang="en-US" sz="1100"/>
                    </a:p>
                  </a:txBody>
                  <a:tcPr marL="211594" marR="211594" marT="211594" marB="211594" anchor="b">
                    <a:lnL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71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2B2B2B"/>
                          </a:solidFill>
                          <a:latin typeface="Open Sans 2"/>
                          <a:ea typeface="Open Sans 2"/>
                          <a:cs typeface="Open Sans 2"/>
                          <a:sym typeface="Open Sans 2"/>
                        </a:rPr>
                        <a:t>ΑΝΑΠΤΥΞΗ ΠΑΙΧΝΙΔΙΩΝ</a:t>
                      </a:r>
                      <a:endParaRPr lang="en-US" sz="1100"/>
                    </a:p>
                  </a:txBody>
                  <a:tcPr marL="211594" marR="211594" marT="211594" marB="211594" anchor="b">
                    <a:lnL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71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2B2B2B"/>
                          </a:solidFill>
                          <a:latin typeface="Open Sans 2"/>
                          <a:ea typeface="Open Sans 2"/>
                          <a:cs typeface="Open Sans 2"/>
                          <a:sym typeface="Open Sans 2"/>
                        </a:rPr>
                        <a:t>ΑΝΑΠΤΥΞΗ ΕΦΑΡΜΟΓΩΝ</a:t>
                      </a:r>
                      <a:endParaRPr lang="en-US" sz="1100"/>
                    </a:p>
                  </a:txBody>
                  <a:tcPr marL="211594" marR="211594" marT="211594" marB="211594" anchor="b">
                    <a:lnL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8112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2B2B2B"/>
                          </a:solidFill>
                          <a:latin typeface="Open Sans 2"/>
                          <a:ea typeface="Open Sans 2"/>
                          <a:cs typeface="Open Sans 2"/>
                          <a:sym typeface="Open Sans 2"/>
                        </a:rPr>
                        <a:t>CUSTOME ΨΗΦΙΑΚΑ ΕΡΓΑΛΕΙΑ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211594" marR="211594" marT="211594" marB="211594" anchor="b">
                    <a:lnL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2A2E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EDECE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0" y="0"/>
            <a:ext cx="4477382" cy="10287000"/>
          </a:xfrm>
          <a:custGeom>
            <a:avLst/>
            <a:gdLst/>
            <a:ahLst/>
            <a:cxnLst/>
            <a:rect r="r" b="b" t="t" l="l"/>
            <a:pathLst>
              <a:path h="10287000" w="4477382">
                <a:moveTo>
                  <a:pt x="0" y="0"/>
                </a:moveTo>
                <a:lnTo>
                  <a:pt x="4477382" y="0"/>
                </a:lnTo>
                <a:lnTo>
                  <a:pt x="44773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78" t="0" r="-45691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287623" y="9258300"/>
            <a:ext cx="5765006" cy="1028700"/>
            <a:chOff x="0" y="0"/>
            <a:chExt cx="7686674" cy="137160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7686674" cy="1371600"/>
              <a:chOff x="0" y="0"/>
              <a:chExt cx="1049690" cy="187305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049690" cy="187305"/>
              </a:xfrm>
              <a:custGeom>
                <a:avLst/>
                <a:gdLst/>
                <a:ahLst/>
                <a:cxnLst/>
                <a:rect r="r" b="b" t="t" l="l"/>
                <a:pathLst>
                  <a:path h="187305" w="1049690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7305"/>
                    </a:lnTo>
                    <a:lnTo>
                      <a:pt x="0" y="187305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163165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127000" y="-28575"/>
                <a:ext cx="795690" cy="21588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3033168" y="494665"/>
              <a:ext cx="2698286" cy="37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34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OUR SERVICES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212646" y="4139829"/>
            <a:ext cx="641344" cy="464173"/>
          </a:xfrm>
          <a:custGeom>
            <a:avLst/>
            <a:gdLst/>
            <a:ahLst/>
            <a:cxnLst/>
            <a:rect r="r" b="b" t="t" l="l"/>
            <a:pathLst>
              <a:path h="464173" w="641344">
                <a:moveTo>
                  <a:pt x="0" y="0"/>
                </a:moveTo>
                <a:lnTo>
                  <a:pt x="641345" y="0"/>
                </a:lnTo>
                <a:lnTo>
                  <a:pt x="641345" y="464173"/>
                </a:lnTo>
                <a:lnTo>
                  <a:pt x="0" y="4641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212646" y="5359943"/>
            <a:ext cx="641344" cy="464173"/>
          </a:xfrm>
          <a:custGeom>
            <a:avLst/>
            <a:gdLst/>
            <a:ahLst/>
            <a:cxnLst/>
            <a:rect r="r" b="b" t="t" l="l"/>
            <a:pathLst>
              <a:path h="464173" w="641344">
                <a:moveTo>
                  <a:pt x="0" y="0"/>
                </a:moveTo>
                <a:lnTo>
                  <a:pt x="641345" y="0"/>
                </a:lnTo>
                <a:lnTo>
                  <a:pt x="641345" y="464173"/>
                </a:lnTo>
                <a:lnTo>
                  <a:pt x="0" y="4641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212646" y="6447978"/>
            <a:ext cx="641344" cy="464173"/>
          </a:xfrm>
          <a:custGeom>
            <a:avLst/>
            <a:gdLst/>
            <a:ahLst/>
            <a:cxnLst/>
            <a:rect r="r" b="b" t="t" l="l"/>
            <a:pathLst>
              <a:path h="464173" w="641344">
                <a:moveTo>
                  <a:pt x="0" y="0"/>
                </a:moveTo>
                <a:lnTo>
                  <a:pt x="641345" y="0"/>
                </a:lnTo>
                <a:lnTo>
                  <a:pt x="641345" y="464173"/>
                </a:lnTo>
                <a:lnTo>
                  <a:pt x="0" y="4641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212646" y="7540801"/>
            <a:ext cx="641344" cy="464173"/>
          </a:xfrm>
          <a:custGeom>
            <a:avLst/>
            <a:gdLst/>
            <a:ahLst/>
            <a:cxnLst/>
            <a:rect r="r" b="b" t="t" l="l"/>
            <a:pathLst>
              <a:path h="464173" w="641344">
                <a:moveTo>
                  <a:pt x="0" y="0"/>
                </a:moveTo>
                <a:lnTo>
                  <a:pt x="641345" y="0"/>
                </a:lnTo>
                <a:lnTo>
                  <a:pt x="641345" y="464173"/>
                </a:lnTo>
                <a:lnTo>
                  <a:pt x="0" y="4641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212646" y="8517698"/>
            <a:ext cx="641344" cy="464173"/>
          </a:xfrm>
          <a:custGeom>
            <a:avLst/>
            <a:gdLst/>
            <a:ahLst/>
            <a:cxnLst/>
            <a:rect r="r" b="b" t="t" l="l"/>
            <a:pathLst>
              <a:path h="464173" w="641344">
                <a:moveTo>
                  <a:pt x="0" y="0"/>
                </a:moveTo>
                <a:lnTo>
                  <a:pt x="641345" y="0"/>
                </a:lnTo>
                <a:lnTo>
                  <a:pt x="641345" y="464173"/>
                </a:lnTo>
                <a:lnTo>
                  <a:pt x="0" y="4641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3907890" y="6912151"/>
            <a:ext cx="7555842" cy="3482406"/>
            <a:chOff x="0" y="0"/>
            <a:chExt cx="406400" cy="18730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47931">
                <a:alpha val="8000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27000" y="-76200"/>
              <a:ext cx="152400" cy="263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-1539230" y="-3072831"/>
            <a:ext cx="7555842" cy="3482406"/>
            <a:chOff x="0" y="0"/>
            <a:chExt cx="406400" cy="18730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47931">
                <a:alpha val="8000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27000" y="-76200"/>
              <a:ext cx="152400" cy="263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6492453" y="8749784"/>
            <a:ext cx="1296375" cy="1196654"/>
          </a:xfrm>
          <a:custGeom>
            <a:avLst/>
            <a:gdLst/>
            <a:ahLst/>
            <a:cxnLst/>
            <a:rect r="r" b="b" t="t" l="l"/>
            <a:pathLst>
              <a:path h="1196654" w="1296375">
                <a:moveTo>
                  <a:pt x="0" y="0"/>
                </a:moveTo>
                <a:lnTo>
                  <a:pt x="1296376" y="0"/>
                </a:lnTo>
                <a:lnTo>
                  <a:pt x="1296376" y="1196654"/>
                </a:lnTo>
                <a:lnTo>
                  <a:pt x="0" y="11966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5853991" y="1028700"/>
            <a:ext cx="11405309" cy="2045353"/>
            <a:chOff x="0" y="0"/>
            <a:chExt cx="15207079" cy="2727138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9525"/>
              <a:ext cx="15207079" cy="1628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89"/>
                </a:lnSpc>
              </a:pPr>
              <a:r>
                <a:rPr lang="en-US" sz="8074" spc="250">
                  <a:solidFill>
                    <a:srgbClr val="2B2B2B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ΟΙ ΥΠΗΡΕΣΙΕΣ ΜΑΣ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1965984"/>
              <a:ext cx="15207079" cy="7611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>
                  <a:solidFill>
                    <a:srgbClr val="2B2B2B"/>
                  </a:solidFill>
                  <a:latin typeface="Advent Pro"/>
                  <a:ea typeface="Advent Pro"/>
                  <a:cs typeface="Advent Pro"/>
                  <a:sym typeface="Advent Pro"/>
                </a:rPr>
                <a:t>ΤΙ ΠΡΟΣΦΕΡΟΥΜΕ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4594198" y="-1321890"/>
            <a:ext cx="21853498" cy="5455740"/>
            <a:chOff x="0" y="0"/>
            <a:chExt cx="1012092" cy="2526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2092" cy="252670"/>
            </a:xfrm>
            <a:custGeom>
              <a:avLst/>
              <a:gdLst/>
              <a:ahLst/>
              <a:cxnLst/>
              <a:rect r="r" b="b" t="t" l="l"/>
              <a:pathLst>
                <a:path h="252670" w="1012092">
                  <a:moveTo>
                    <a:pt x="203200" y="0"/>
                  </a:moveTo>
                  <a:lnTo>
                    <a:pt x="808892" y="0"/>
                  </a:lnTo>
                  <a:lnTo>
                    <a:pt x="1012092" y="252670"/>
                  </a:lnTo>
                  <a:lnTo>
                    <a:pt x="0" y="25267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6316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758092" cy="281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814230" y="9227502"/>
            <a:ext cx="5765006" cy="1090295"/>
            <a:chOff x="0" y="0"/>
            <a:chExt cx="7686674" cy="1453727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7686674" cy="1453727"/>
              <a:chOff x="0" y="0"/>
              <a:chExt cx="1049690" cy="1985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049690" cy="198521"/>
              </a:xfrm>
              <a:custGeom>
                <a:avLst/>
                <a:gdLst/>
                <a:ahLst/>
                <a:cxnLst/>
                <a:rect r="r" b="b" t="t" l="l"/>
                <a:pathLst>
                  <a:path h="198521" w="1049690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98521"/>
                    </a:lnTo>
                    <a:lnTo>
                      <a:pt x="0" y="19852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163165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127000" y="-28575"/>
                <a:ext cx="795690" cy="22709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1942883" y="485140"/>
              <a:ext cx="2698286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Step by Step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251815" y="9102200"/>
            <a:ext cx="1037873" cy="962472"/>
          </a:xfrm>
          <a:custGeom>
            <a:avLst/>
            <a:gdLst/>
            <a:ahLst/>
            <a:cxnLst/>
            <a:rect r="r" b="b" t="t" l="l"/>
            <a:pathLst>
              <a:path h="962472" w="1037873">
                <a:moveTo>
                  <a:pt x="0" y="0"/>
                </a:moveTo>
                <a:lnTo>
                  <a:pt x="1037873" y="0"/>
                </a:lnTo>
                <a:lnTo>
                  <a:pt x="1037873" y="962471"/>
                </a:lnTo>
                <a:lnTo>
                  <a:pt x="0" y="962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028700" y="1028700"/>
            <a:ext cx="11988230" cy="2069533"/>
            <a:chOff x="0" y="0"/>
            <a:chExt cx="15984307" cy="275937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15984307" cy="1714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199"/>
                </a:lnSpc>
              </a:pPr>
              <a:r>
                <a:rPr lang="en-US" sz="8499" spc="263">
                  <a:solidFill>
                    <a:srgbClr val="FFFFFF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THE CREATIVE PROCESS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998223"/>
              <a:ext cx="12908144" cy="7611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>
                  <a:solidFill>
                    <a:srgbClr val="FFFFFF"/>
                  </a:solidFill>
                  <a:latin typeface="Advent Pro"/>
                  <a:ea typeface="Advent Pro"/>
                  <a:cs typeface="Advent Pro"/>
                  <a:sym typeface="Advent Pro"/>
                </a:rPr>
                <a:t> of Building a Website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32503" y="5143500"/>
            <a:ext cx="14822994" cy="3161945"/>
            <a:chOff x="0" y="0"/>
            <a:chExt cx="19763992" cy="4215927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3131331" cy="1431167"/>
              <a:chOff x="0" y="0"/>
              <a:chExt cx="618535" cy="2827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618535" cy="282700"/>
              </a:xfrm>
              <a:custGeom>
                <a:avLst/>
                <a:gdLst/>
                <a:ahLst/>
                <a:cxnLst/>
                <a:rect r="r" b="b" t="t" l="l"/>
                <a:pathLst>
                  <a:path h="282700" w="618535">
                    <a:moveTo>
                      <a:pt x="0" y="0"/>
                    </a:moveTo>
                    <a:lnTo>
                      <a:pt x="618535" y="0"/>
                    </a:lnTo>
                    <a:lnTo>
                      <a:pt x="618535" y="282700"/>
                    </a:lnTo>
                    <a:lnTo>
                      <a:pt x="0" y="282700"/>
                    </a:lnTo>
                    <a:close/>
                  </a:path>
                </a:pathLst>
              </a:custGeom>
              <a:solidFill>
                <a:srgbClr val="E47931"/>
              </a:solidFill>
              <a:ln w="9525" cap="sq">
                <a:solidFill>
                  <a:srgbClr val="2A2E3A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66675"/>
                <a:ext cx="618535" cy="349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199"/>
                  </a:lnSpc>
                </a:pPr>
                <a:r>
                  <a:rPr lang="en-US" sz="2999">
                    <a:solidFill>
                      <a:srgbClr val="FFFFFF"/>
                    </a:solidFill>
                    <a:latin typeface="Advent Pro"/>
                    <a:ea typeface="Advent Pro"/>
                    <a:cs typeface="Advent Pro"/>
                    <a:sym typeface="Advent Pro"/>
                  </a:rPr>
                  <a:t>Βήμα 1</a:t>
                </a: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4234482" y="0"/>
              <a:ext cx="3199579" cy="1431167"/>
              <a:chOff x="0" y="0"/>
              <a:chExt cx="632016" cy="2827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632016" cy="282700"/>
              </a:xfrm>
              <a:custGeom>
                <a:avLst/>
                <a:gdLst/>
                <a:ahLst/>
                <a:cxnLst/>
                <a:rect r="r" b="b" t="t" l="l"/>
                <a:pathLst>
                  <a:path h="282700" w="632016">
                    <a:moveTo>
                      <a:pt x="0" y="0"/>
                    </a:moveTo>
                    <a:lnTo>
                      <a:pt x="632016" y="0"/>
                    </a:lnTo>
                    <a:lnTo>
                      <a:pt x="632016" y="282700"/>
                    </a:lnTo>
                    <a:lnTo>
                      <a:pt x="0" y="282700"/>
                    </a:lnTo>
                    <a:close/>
                  </a:path>
                </a:pathLst>
              </a:custGeom>
              <a:solidFill>
                <a:srgbClr val="163165"/>
              </a:solidFill>
              <a:ln w="9525" cap="sq">
                <a:solidFill>
                  <a:srgbClr val="2A2E3A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66675"/>
                <a:ext cx="632016" cy="349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199"/>
                  </a:lnSpc>
                </a:pPr>
                <a:r>
                  <a:rPr lang="en-US" sz="2999">
                    <a:solidFill>
                      <a:srgbClr val="FFFFFF"/>
                    </a:solidFill>
                    <a:latin typeface="Advent Pro"/>
                    <a:ea typeface="Advent Pro"/>
                    <a:cs typeface="Advent Pro"/>
                    <a:sym typeface="Advent Pro"/>
                  </a:rPr>
                  <a:t>Βήμα 2</a:t>
                </a: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8538961" y="0"/>
              <a:ext cx="3199579" cy="1431167"/>
              <a:chOff x="0" y="0"/>
              <a:chExt cx="632016" cy="2827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2016" cy="282700"/>
              </a:xfrm>
              <a:custGeom>
                <a:avLst/>
                <a:gdLst/>
                <a:ahLst/>
                <a:cxnLst/>
                <a:rect r="r" b="b" t="t" l="l"/>
                <a:pathLst>
                  <a:path h="282700" w="632016">
                    <a:moveTo>
                      <a:pt x="0" y="0"/>
                    </a:moveTo>
                    <a:lnTo>
                      <a:pt x="632016" y="0"/>
                    </a:lnTo>
                    <a:lnTo>
                      <a:pt x="632016" y="282700"/>
                    </a:lnTo>
                    <a:lnTo>
                      <a:pt x="0" y="282700"/>
                    </a:lnTo>
                    <a:close/>
                  </a:path>
                </a:pathLst>
              </a:custGeom>
              <a:solidFill>
                <a:srgbClr val="E47931"/>
              </a:solidFill>
              <a:ln w="9525" cap="sq">
                <a:solidFill>
                  <a:srgbClr val="2A2E3A"/>
                </a:solidFill>
                <a:prstDash val="solid"/>
                <a:miter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66675"/>
                <a:ext cx="632016" cy="349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199"/>
                  </a:lnSpc>
                </a:pPr>
                <a:r>
                  <a:rPr lang="en-US" sz="2999">
                    <a:solidFill>
                      <a:srgbClr val="FFFFFF"/>
                    </a:solidFill>
                    <a:latin typeface="Advent Pro"/>
                    <a:ea typeface="Advent Pro"/>
                    <a:cs typeface="Advent Pro"/>
                    <a:sym typeface="Advent Pro"/>
                  </a:rPr>
                  <a:t>Βήμα 3</a:t>
                </a: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12713039" y="0"/>
              <a:ext cx="3028960" cy="1431167"/>
              <a:chOff x="0" y="0"/>
              <a:chExt cx="598313" cy="2827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598313" cy="282700"/>
              </a:xfrm>
              <a:custGeom>
                <a:avLst/>
                <a:gdLst/>
                <a:ahLst/>
                <a:cxnLst/>
                <a:rect r="r" b="b" t="t" l="l"/>
                <a:pathLst>
                  <a:path h="282700" w="598313">
                    <a:moveTo>
                      <a:pt x="0" y="0"/>
                    </a:moveTo>
                    <a:lnTo>
                      <a:pt x="598313" y="0"/>
                    </a:lnTo>
                    <a:lnTo>
                      <a:pt x="598313" y="282700"/>
                    </a:lnTo>
                    <a:lnTo>
                      <a:pt x="0" y="282700"/>
                    </a:lnTo>
                    <a:close/>
                  </a:path>
                </a:pathLst>
              </a:custGeom>
              <a:solidFill>
                <a:srgbClr val="1C2B52"/>
              </a:solidFill>
              <a:ln w="9525" cap="sq">
                <a:solidFill>
                  <a:srgbClr val="2A2E3A"/>
                </a:solidFill>
                <a:prstDash val="solid"/>
                <a:miter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66675"/>
                <a:ext cx="598313" cy="349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199"/>
                  </a:lnSpc>
                </a:pPr>
                <a:r>
                  <a:rPr lang="en-US" sz="2999">
                    <a:solidFill>
                      <a:srgbClr val="FFFFFF"/>
                    </a:solidFill>
                    <a:latin typeface="Advent Pro"/>
                    <a:ea typeface="Advent Pro"/>
                    <a:cs typeface="Advent Pro"/>
                    <a:sym typeface="Advent Pro"/>
                  </a:rPr>
                  <a:t>Βήμα 4</a:t>
                </a:r>
              </a:p>
            </p:txBody>
          </p:sp>
        </p:grpSp>
        <p:sp>
          <p:nvSpPr>
            <p:cNvPr name="AutoShape 27" id="27"/>
            <p:cNvSpPr/>
            <p:nvPr/>
          </p:nvSpPr>
          <p:spPr>
            <a:xfrm>
              <a:off x="3131331" y="715584"/>
              <a:ext cx="1103151" cy="0"/>
            </a:xfrm>
            <a:prstGeom prst="line">
              <a:avLst/>
            </a:prstGeom>
            <a:ln cap="flat" w="12700">
              <a:solidFill>
                <a:srgbClr val="4298AB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8" id="28"/>
            <p:cNvSpPr/>
            <p:nvPr/>
          </p:nvSpPr>
          <p:spPr>
            <a:xfrm>
              <a:off x="7434061" y="715584"/>
              <a:ext cx="1104900" cy="0"/>
            </a:xfrm>
            <a:prstGeom prst="line">
              <a:avLst/>
            </a:prstGeom>
            <a:ln cap="flat" w="12700">
              <a:solidFill>
                <a:srgbClr val="4298AB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9" id="29"/>
            <p:cNvSpPr/>
            <p:nvPr/>
          </p:nvSpPr>
          <p:spPr>
            <a:xfrm>
              <a:off x="11738540" y="715584"/>
              <a:ext cx="974499" cy="0"/>
            </a:xfrm>
            <a:prstGeom prst="line">
              <a:avLst/>
            </a:prstGeom>
            <a:ln cap="flat" w="12700">
              <a:solidFill>
                <a:srgbClr val="4298AB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30" id="30"/>
            <p:cNvGrpSpPr/>
            <p:nvPr/>
          </p:nvGrpSpPr>
          <p:grpSpPr>
            <a:xfrm rot="0">
              <a:off x="16700908" y="0"/>
              <a:ext cx="3063083" cy="1431167"/>
              <a:chOff x="0" y="0"/>
              <a:chExt cx="605054" cy="2827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605054" cy="282700"/>
              </a:xfrm>
              <a:custGeom>
                <a:avLst/>
                <a:gdLst/>
                <a:ahLst/>
                <a:cxnLst/>
                <a:rect r="r" b="b" t="t" l="l"/>
                <a:pathLst>
                  <a:path h="282700" w="605054">
                    <a:moveTo>
                      <a:pt x="0" y="0"/>
                    </a:moveTo>
                    <a:lnTo>
                      <a:pt x="605054" y="0"/>
                    </a:lnTo>
                    <a:lnTo>
                      <a:pt x="605054" y="282700"/>
                    </a:lnTo>
                    <a:lnTo>
                      <a:pt x="0" y="282700"/>
                    </a:lnTo>
                    <a:close/>
                  </a:path>
                </a:pathLst>
              </a:custGeom>
              <a:solidFill>
                <a:srgbClr val="E47931"/>
              </a:solidFill>
              <a:ln w="9525" cap="sq">
                <a:solidFill>
                  <a:srgbClr val="2A2E3A"/>
                </a:solidFill>
                <a:prstDash val="solid"/>
                <a:miter/>
              </a:ln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-66675"/>
                <a:ext cx="605054" cy="349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199"/>
                  </a:lnSpc>
                </a:pPr>
                <a:r>
                  <a:rPr lang="en-US" sz="2999">
                    <a:solidFill>
                      <a:srgbClr val="FFFFFF"/>
                    </a:solidFill>
                    <a:latin typeface="Advent Pro"/>
                    <a:ea typeface="Advent Pro"/>
                    <a:cs typeface="Advent Pro"/>
                    <a:sym typeface="Advent Pro"/>
                  </a:rPr>
                  <a:t>Βήμα 5</a:t>
                </a:r>
              </a:p>
            </p:txBody>
          </p:sp>
        </p:grpSp>
        <p:sp>
          <p:nvSpPr>
            <p:cNvPr name="AutoShape 33" id="33"/>
            <p:cNvSpPr/>
            <p:nvPr/>
          </p:nvSpPr>
          <p:spPr>
            <a:xfrm>
              <a:off x="15726409" y="715584"/>
              <a:ext cx="974499" cy="0"/>
            </a:xfrm>
            <a:prstGeom prst="line">
              <a:avLst/>
            </a:prstGeom>
            <a:ln cap="flat" w="12700">
              <a:solidFill>
                <a:srgbClr val="4298AB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34" id="34"/>
            <p:cNvSpPr txBox="true"/>
            <p:nvPr/>
          </p:nvSpPr>
          <p:spPr>
            <a:xfrm rot="0">
              <a:off x="0" y="2023907"/>
              <a:ext cx="3301951" cy="21920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2B2B2B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Συγκέντρωση Απαιτήσεων και Επικοινωνία με τον Πελάτη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4379508" y="2023907"/>
              <a:ext cx="2909526" cy="107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2B2B2B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Σχεδιασμός στο Χέρι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8538961" y="2023907"/>
              <a:ext cx="3301951" cy="21920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2B2B2B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Δημιουργία Ψηφιακού Mockup</a:t>
              </a:r>
            </a:p>
            <a:p>
              <a:pPr algn="ctr">
                <a:lnSpc>
                  <a:spcPts val="3359"/>
                </a:lnSpc>
              </a:pP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12610667" y="2023907"/>
              <a:ext cx="3421384" cy="16332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2B2B2B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Παρουσίαση στον Πελάτη και Ανατροφοδότηση</a:t>
              </a: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16700908" y="2023907"/>
              <a:ext cx="2960712" cy="107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2B2B2B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Παράδοση και Εκπαίδευση</a:t>
              </a:r>
            </a:p>
          </p:txBody>
        </p:sp>
      </p:grpSp>
      <p:sp>
        <p:nvSpPr>
          <p:cNvPr name="Freeform 39" id="39"/>
          <p:cNvSpPr/>
          <p:nvPr/>
        </p:nvSpPr>
        <p:spPr>
          <a:xfrm flipH="false" flipV="false" rot="-5400000">
            <a:off x="14807651" y="-232489"/>
            <a:ext cx="10287000" cy="8986068"/>
          </a:xfrm>
          <a:custGeom>
            <a:avLst/>
            <a:gdLst/>
            <a:ahLst/>
            <a:cxnLst/>
            <a:rect r="r" b="b" t="t" l="l"/>
            <a:pathLst>
              <a:path h="8986068" w="10287000">
                <a:moveTo>
                  <a:pt x="0" y="0"/>
                </a:moveTo>
                <a:lnTo>
                  <a:pt x="10287000" y="0"/>
                </a:lnTo>
                <a:lnTo>
                  <a:pt x="10287000" y="8986068"/>
                </a:lnTo>
                <a:lnTo>
                  <a:pt x="0" y="89860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3" r="0" b="-8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8990215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2832861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061529" y="2937389"/>
            <a:ext cx="12164941" cy="4412223"/>
            <a:chOff x="0" y="0"/>
            <a:chExt cx="3203935" cy="11620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203935" cy="1162067"/>
            </a:xfrm>
            <a:custGeom>
              <a:avLst/>
              <a:gdLst/>
              <a:ahLst/>
              <a:cxnLst/>
              <a:rect r="r" b="b" t="t" l="l"/>
              <a:pathLst>
                <a:path h="1162067" w="3203935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63165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85725"/>
              <a:ext cx="3203935" cy="12477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332775" y="3372521"/>
            <a:ext cx="11622449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TIME FOR WORK!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25840" y="5168476"/>
            <a:ext cx="9215471" cy="185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6"/>
              </a:lnSpc>
            </a:pPr>
            <a:r>
              <a:rPr lang="en-US" sz="2069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Μέσα στην παρουσίαση υπάρχουν σύνδεσμοι που θα σας βοηθήσουν στην υλοποίηση του workshop</a:t>
            </a:r>
          </a:p>
          <a:p>
            <a:pPr algn="ctr">
              <a:lnSpc>
                <a:spcPts val="2896"/>
              </a:lnSpc>
            </a:pPr>
          </a:p>
          <a:p>
            <a:pPr algn="ctr">
              <a:lnSpc>
                <a:spcPts val="2896"/>
              </a:lnSpc>
            </a:pPr>
            <a:r>
              <a:rPr lang="en-US" sz="2069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Μη διστάσετε να κάνετε ερωτήσεις!!</a:t>
            </a:r>
          </a:p>
          <a:p>
            <a:pPr algn="ctr" marL="0" indent="0" lvl="0">
              <a:lnSpc>
                <a:spcPts val="2896"/>
              </a:lnSpc>
              <a:spcBef>
                <a:spcPct val="0"/>
              </a:spcBef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610130" y="7705715"/>
            <a:ext cx="2231819" cy="2231819"/>
          </a:xfrm>
          <a:custGeom>
            <a:avLst/>
            <a:gdLst/>
            <a:ahLst/>
            <a:cxnLst/>
            <a:rect r="r" b="b" t="t" l="l"/>
            <a:pathLst>
              <a:path h="2231819" w="2231819">
                <a:moveTo>
                  <a:pt x="0" y="0"/>
                </a:moveTo>
                <a:lnTo>
                  <a:pt x="2231819" y="0"/>
                </a:lnTo>
                <a:lnTo>
                  <a:pt x="2231819" y="2231819"/>
                </a:lnTo>
                <a:lnTo>
                  <a:pt x="0" y="22318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B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01000" y="0"/>
            <a:ext cx="10287000" cy="1028700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95377" y="-95377"/>
              <a:ext cx="6540754" cy="6540754"/>
            </a:xfrm>
            <a:custGeom>
              <a:avLst/>
              <a:gdLst/>
              <a:ahLst/>
              <a:cxnLst/>
              <a:rect r="r" b="b" t="t" l="l"/>
              <a:pathLst>
                <a:path h="6540754" w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50093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14447117" y="0"/>
            <a:ext cx="7681766" cy="3540443"/>
            <a:chOff x="0" y="0"/>
            <a:chExt cx="406400" cy="18730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67198">
                <a:alpha val="8000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-76200"/>
              <a:ext cx="152400" cy="263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516631"/>
            <a:ext cx="3392390" cy="1457096"/>
          </a:xfrm>
          <a:custGeom>
            <a:avLst/>
            <a:gdLst/>
            <a:ahLst/>
            <a:cxnLst/>
            <a:rect r="r" b="b" t="t" l="l"/>
            <a:pathLst>
              <a:path h="1457096" w="3392390">
                <a:moveTo>
                  <a:pt x="0" y="0"/>
                </a:moveTo>
                <a:lnTo>
                  <a:pt x="3392390" y="0"/>
                </a:lnTo>
                <a:lnTo>
                  <a:pt x="3392390" y="1457096"/>
                </a:lnTo>
                <a:lnTo>
                  <a:pt x="0" y="14570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573041" y="7653940"/>
            <a:ext cx="7555842" cy="3482406"/>
            <a:chOff x="0" y="0"/>
            <a:chExt cx="406400" cy="1873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47931">
                <a:alpha val="8000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-76200"/>
              <a:ext cx="152400" cy="2635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5971655" y="7956320"/>
            <a:ext cx="1995946" cy="1995946"/>
          </a:xfrm>
          <a:custGeom>
            <a:avLst/>
            <a:gdLst/>
            <a:ahLst/>
            <a:cxnLst/>
            <a:rect r="r" b="b" t="t" l="l"/>
            <a:pathLst>
              <a:path h="1995946" w="1995946">
                <a:moveTo>
                  <a:pt x="0" y="0"/>
                </a:moveTo>
                <a:lnTo>
                  <a:pt x="1995946" y="0"/>
                </a:lnTo>
                <a:lnTo>
                  <a:pt x="1995946" y="1995946"/>
                </a:lnTo>
                <a:lnTo>
                  <a:pt x="0" y="19959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2678025"/>
            <a:ext cx="8890410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45"/>
              </a:lnSpc>
            </a:pPr>
            <a:r>
              <a:rPr lang="en-US" b="true" sz="670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CONNECT WITH US.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28700" y="4633595"/>
            <a:ext cx="7376287" cy="4761548"/>
            <a:chOff x="0" y="0"/>
            <a:chExt cx="9835050" cy="634873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161925"/>
              <a:ext cx="9835050" cy="8468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 u="none">
                  <a:solidFill>
                    <a:srgbClr val="FFFFFF"/>
                  </a:solidFill>
                  <a:latin typeface="Agrandir"/>
                  <a:ea typeface="Agrandir"/>
                  <a:cs typeface="Agrandir"/>
                  <a:sym typeface="Agrandir"/>
                </a:rPr>
                <a:t>Email 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831004"/>
              <a:ext cx="9835050" cy="704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079"/>
                </a:lnSpc>
                <a:spcBef>
                  <a:spcPct val="0"/>
                </a:spcBef>
              </a:pPr>
              <a:r>
                <a:rPr lang="en-US" b="true" sz="3399">
                  <a:solidFill>
                    <a:srgbClr val="FFFFFF"/>
                  </a:solidFill>
                  <a:latin typeface="Ubuntu Bold"/>
                  <a:ea typeface="Ubuntu Bold"/>
                  <a:cs typeface="Ubuntu Bold"/>
                  <a:sym typeface="Ubuntu Bold"/>
                </a:rPr>
                <a:t>softmindsknp@gmail.com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2244513"/>
              <a:ext cx="9835050" cy="8468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 u="none">
                  <a:solidFill>
                    <a:srgbClr val="FFFFFF"/>
                  </a:solidFill>
                  <a:latin typeface="Agrandir"/>
                  <a:ea typeface="Agrandir"/>
                  <a:cs typeface="Agrandir"/>
                  <a:sym typeface="Agrandir"/>
                </a:rPr>
                <a:t>Social Media 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3237442"/>
              <a:ext cx="9835050" cy="704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079"/>
                </a:lnSpc>
                <a:spcBef>
                  <a:spcPct val="0"/>
                </a:spcBef>
              </a:pPr>
              <a:r>
                <a:rPr lang="en-US" b="true" sz="3399" u="none">
                  <a:solidFill>
                    <a:srgbClr val="FFFFFF"/>
                  </a:solidFill>
                  <a:latin typeface="Ubuntu Bold"/>
                  <a:ea typeface="Ubuntu Bold"/>
                  <a:cs typeface="Ubuntu Bold"/>
                  <a:sym typeface="Ubuntu Bold"/>
                </a:rPr>
                <a:t>@softmindsk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4650952"/>
              <a:ext cx="9835050" cy="8468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59"/>
                </a:lnSpc>
              </a:pPr>
              <a:r>
                <a:rPr lang="en-US" sz="3399" u="none">
                  <a:solidFill>
                    <a:srgbClr val="FFFFFF"/>
                  </a:solidFill>
                  <a:latin typeface="Agrandir"/>
                  <a:ea typeface="Agrandir"/>
                  <a:cs typeface="Agrandir"/>
                  <a:sym typeface="Agrandir"/>
                </a:rPr>
                <a:t>Call us 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5643880"/>
              <a:ext cx="9835050" cy="704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079"/>
                </a:lnSpc>
                <a:spcBef>
                  <a:spcPct val="0"/>
                </a:spcBef>
              </a:pPr>
              <a:r>
                <a:rPr lang="en-US" b="true" sz="3399">
                  <a:solidFill>
                    <a:srgbClr val="FFFFFF"/>
                  </a:solidFill>
                  <a:latin typeface="Ubuntu Bold"/>
                  <a:ea typeface="Ubuntu Bold"/>
                  <a:cs typeface="Ubuntu Bold"/>
                  <a:sym typeface="Ubuntu Bold"/>
                </a:rPr>
                <a:t>+30 698 381 1496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6316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7887798"/>
            <a:ext cx="9705374" cy="2399202"/>
            <a:chOff x="0" y="0"/>
            <a:chExt cx="12940498" cy="31989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940538" cy="3198876"/>
            </a:xfrm>
            <a:custGeom>
              <a:avLst/>
              <a:gdLst/>
              <a:ahLst/>
              <a:cxnLst/>
              <a:rect r="r" b="b" t="t" l="l"/>
              <a:pathLst>
                <a:path h="3198876" w="12940538">
                  <a:moveTo>
                    <a:pt x="0" y="0"/>
                  </a:moveTo>
                  <a:lnTo>
                    <a:pt x="12940538" y="0"/>
                  </a:lnTo>
                  <a:lnTo>
                    <a:pt x="12140819" y="3198876"/>
                  </a:lnTo>
                  <a:lnTo>
                    <a:pt x="0" y="31988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052614" y="0"/>
            <a:ext cx="8235386" cy="10287000"/>
            <a:chOff x="0" y="0"/>
            <a:chExt cx="10980514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980547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0980547">
                  <a:moveTo>
                    <a:pt x="3429000" y="0"/>
                  </a:moveTo>
                  <a:lnTo>
                    <a:pt x="10980547" y="0"/>
                  </a:lnTo>
                  <a:lnTo>
                    <a:pt x="10980547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2"/>
              <a:stretch>
                <a:fillRect l="-44815" t="0" r="-591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9735987" y="2811780"/>
            <a:ext cx="2531745" cy="7475220"/>
            <a:chOff x="0" y="0"/>
            <a:chExt cx="3375660" cy="99669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75660" cy="9966960"/>
            </a:xfrm>
            <a:custGeom>
              <a:avLst/>
              <a:gdLst/>
              <a:ahLst/>
              <a:cxnLst/>
              <a:rect r="r" b="b" t="t" l="l"/>
              <a:pathLst>
                <a:path h="9966960" w="3375660">
                  <a:moveTo>
                    <a:pt x="2491740" y="0"/>
                  </a:moveTo>
                  <a:lnTo>
                    <a:pt x="3375660" y="0"/>
                  </a:lnTo>
                  <a:lnTo>
                    <a:pt x="883920" y="9966960"/>
                  </a:lnTo>
                  <a:lnTo>
                    <a:pt x="0" y="9966960"/>
                  </a:lnTo>
                  <a:lnTo>
                    <a:pt x="2491740" y="0"/>
                  </a:lnTo>
                  <a:close/>
                </a:path>
              </a:pathLst>
            </a:custGeom>
            <a:solidFill>
              <a:srgbClr val="4298AB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267732" y="0"/>
            <a:ext cx="5306748" cy="2811780"/>
            <a:chOff x="0" y="0"/>
            <a:chExt cx="7075664" cy="37490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075678" cy="3749040"/>
            </a:xfrm>
            <a:custGeom>
              <a:avLst/>
              <a:gdLst/>
              <a:ahLst/>
              <a:cxnLst/>
              <a:rect r="r" b="b" t="t" l="l"/>
              <a:pathLst>
                <a:path h="3749040" w="7075678">
                  <a:moveTo>
                    <a:pt x="0" y="3749040"/>
                  </a:moveTo>
                  <a:lnTo>
                    <a:pt x="937260" y="0"/>
                  </a:lnTo>
                  <a:lnTo>
                    <a:pt x="7075678" y="0"/>
                  </a:lnTo>
                  <a:lnTo>
                    <a:pt x="6138418" y="3749040"/>
                  </a:lnTo>
                  <a:close/>
                </a:path>
              </a:pathLst>
            </a:custGeom>
            <a:solidFill>
              <a:srgbClr val="163165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1022002" y="660918"/>
            <a:ext cx="5610819" cy="1489944"/>
            <a:chOff x="0" y="0"/>
            <a:chExt cx="7481092" cy="198659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481062" cy="1986534"/>
            </a:xfrm>
            <a:custGeom>
              <a:avLst/>
              <a:gdLst/>
              <a:ahLst/>
              <a:cxnLst/>
              <a:rect r="r" b="b" t="t" l="l"/>
              <a:pathLst>
                <a:path h="1986534" w="7481062">
                  <a:moveTo>
                    <a:pt x="0" y="1986534"/>
                  </a:moveTo>
                  <a:lnTo>
                    <a:pt x="496697" y="0"/>
                  </a:lnTo>
                  <a:lnTo>
                    <a:pt x="7481062" y="0"/>
                  </a:lnTo>
                  <a:lnTo>
                    <a:pt x="6984492" y="1986534"/>
                  </a:lnTo>
                  <a:close/>
                </a:path>
              </a:pathLst>
            </a:custGeom>
            <a:solidFill>
              <a:srgbClr val="E47931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28700" y="3299953"/>
            <a:ext cx="8236043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710"/>
              </a:lnSpc>
              <a:spcBef>
                <a:spcPct val="0"/>
              </a:spcBef>
            </a:pPr>
            <a:r>
              <a:rPr lang="en-US" b="true" sz="8925" strike="noStrike" u="non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19175" y="4671553"/>
            <a:ext cx="8236043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710"/>
              </a:lnSpc>
              <a:spcBef>
                <a:spcPct val="0"/>
              </a:spcBef>
            </a:pPr>
            <a:r>
              <a:rPr lang="en-US" b="true" sz="8925" strike="noStrike" u="non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YOU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830871" y="632077"/>
            <a:ext cx="2918590" cy="1253590"/>
          </a:xfrm>
          <a:custGeom>
            <a:avLst/>
            <a:gdLst/>
            <a:ahLst/>
            <a:cxnLst/>
            <a:rect r="r" b="b" t="t" l="l"/>
            <a:pathLst>
              <a:path h="1253590" w="2918590">
                <a:moveTo>
                  <a:pt x="0" y="0"/>
                </a:moveTo>
                <a:lnTo>
                  <a:pt x="2918590" y="0"/>
                </a:lnTo>
                <a:lnTo>
                  <a:pt x="2918590" y="1253590"/>
                </a:lnTo>
                <a:lnTo>
                  <a:pt x="0" y="1253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5976478"/>
            <a:ext cx="1596033" cy="1038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Advent Pro"/>
                <a:ea typeface="Advent Pro"/>
                <a:cs typeface="Advent Pro"/>
                <a:sym typeface="Advent Pro"/>
              </a:rPr>
              <a:t>Soft Minds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Advent Pro"/>
                <a:ea typeface="Advent Pro"/>
                <a:cs typeface="Advent Pro"/>
                <a:sym typeface="Advent Pro"/>
              </a:rPr>
              <a:t>ΚΟΙΝΣΕΠ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DAGXmwxJ8X4</dc:identifier>
  <dcterms:modified xsi:type="dcterms:W3CDTF">2011-08-01T06:04:30Z</dcterms:modified>
  <cp:revision>1</cp:revision>
  <dc:title>Blank Company Profile Business Presentation in Red Maroon White Geometric Style</dc:title>
</cp:coreProperties>
</file>

<file path=docProps/thumbnail.jpeg>
</file>